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4217" r:id="rId1"/>
  </p:sldMasterIdLst>
  <p:notesMasterIdLst>
    <p:notesMasterId r:id="rId25"/>
  </p:notesMasterIdLst>
  <p:handoutMasterIdLst>
    <p:handoutMasterId r:id="rId26"/>
  </p:handoutMasterIdLst>
  <p:sldIdLst>
    <p:sldId id="305" r:id="rId2"/>
    <p:sldId id="32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318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4" r:id="rId23"/>
    <p:sldId id="322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82"/>
  </p:normalViewPr>
  <p:slideViewPr>
    <p:cSldViewPr>
      <p:cViewPr varScale="1">
        <p:scale>
          <a:sx n="119" d="100"/>
          <a:sy n="119" d="100"/>
        </p:scale>
        <p:origin x="31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903906-4FA3-364B-BE4E-8E53B9B690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32709-D0EE-D943-9170-571322096F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CBC4A65-629C-EF4C-B37C-718A4B5C3554}" type="datetimeFigureOut">
              <a:rPr lang="en-US"/>
              <a:pPr>
                <a:defRPr/>
              </a:pPr>
              <a:t>8/7/18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9B05C-8B5E-0C48-8B20-89363E1642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C3B70-0A4E-2547-AB00-103BB3CF67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0FACE0F-4A89-8341-9BFA-2D0BB9B4C1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8E35BCD-D5C9-5D49-ADDF-51A00E5F30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65E63C-C363-9B4C-9E2A-A52D8E4FF99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0790A96-6104-CE44-B753-0F0FC0A7215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63DD563-DD9C-5A43-B1C0-361F7588B3C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D8ED2819-3D0E-034E-BE3C-ECF72717C9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F19AABC0-1859-7348-B146-B26BEB8FA1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A156ABF-5AAE-A346-8717-418A08CAC9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ＭＳ Ｐゴシック" pitchFamily="-10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5" charset="0"/>
        <a:ea typeface="ＭＳ Ｐゴシック" pitchFamily="-10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98237005-0222-D74E-AD54-ADD794475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43A5198-5AAC-AA4A-9826-2FC788606E28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C8C0987-73C1-B941-BA05-5125EE9672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9E024F8-2539-DE4F-90B7-571FC632C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F7129ECB-10BE-154B-AE1D-635AD951BE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00C3F6-22DF-824C-A19A-B679D98193BE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8781B8F1-BDD0-B545-8303-35B43507B8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1A61BA8-7F1C-CC4D-B29C-3D5B564F5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E057DC42-7B1E-9342-B0F9-AF88529FEC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84EF1A-A517-A74E-A612-2A1ACC3BC6DB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05A2235-C0D1-FB4D-9DB9-07B1D6B5BD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1D7356-4151-4E49-86BA-4799BBE7B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CD2818E9-7429-0C47-864A-706E3C4E0F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E40D4D-5B1D-C54B-B303-27188A0E1FD8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8B3CF4D-4C41-9A47-87F9-519DBF32A5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445D98C-7C39-8640-9568-643FAC3F81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DF58486F-BA93-CF4A-9C25-D13904BF99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4A439F7-4555-1C40-B396-61864C5AFBED}" type="slidenum">
              <a:rPr lang="en-US" altLang="en-US" sz="1200" smtClean="0"/>
              <a:pPr/>
              <a:t>16</a:t>
            </a:fld>
            <a:endParaRPr lang="en-US" altLang="en-US" sz="120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0E166A9-7C4D-1842-8355-5AF39D4E0C1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6C400A5-9C63-2B42-876C-88E6AEB7E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8E4CDBBD-D82F-114E-B0A2-D0C0CCB72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A16D16-9883-4D43-9ABD-B8503109FF9D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F4BCBF67-2AA2-924F-86D7-B8EB163E37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58C0978-8326-2E41-A366-BF56D9D56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FA3AE07D-E4E4-9441-9420-EDD556D9B2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223BAD-1FD9-A44C-B514-308545F2F50F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FEB2BE9F-A1A8-7448-AF76-4733C1B327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6769335B-F88B-5049-BFFD-F662B2690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EA157D43-3A82-094B-8609-46BF77E6D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5A44FF0-782C-E744-B00B-D08C165DFB08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8E4BE4A7-8CFC-8A4D-ADB7-85118B10D5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A949A65-D7B3-C849-B84F-343881A6C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68650151-290C-9044-9FCE-F2976F4039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36E554-913C-4347-B605-448A1F6F75FB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A50204F-0CCD-324D-8CF9-9EA3B7F139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ACFB0AB-76BB-FA45-9C03-97607C649E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49572D18-F0C2-DA46-8182-D6F3FD576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F156D2-B57F-A645-B65F-389C369B5903}" type="slidenum">
              <a:rPr lang="en-US" altLang="en-US" sz="1200" smtClean="0"/>
              <a:pPr/>
              <a:t>21</a:t>
            </a:fld>
            <a:endParaRPr lang="en-US" altLang="en-US" sz="1200"/>
          </a:p>
        </p:txBody>
      </p:sp>
      <p:sp>
        <p:nvSpPr>
          <p:cNvPr id="56322" name="Rectangle 1026">
            <a:extLst>
              <a:ext uri="{FF2B5EF4-FFF2-40B4-BE49-F238E27FC236}">
                <a16:creationId xmlns:a16="http://schemas.microsoft.com/office/drawing/2014/main" id="{40D16E8D-3A37-154A-A759-FF26FC33CE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1027">
            <a:extLst>
              <a:ext uri="{FF2B5EF4-FFF2-40B4-BE49-F238E27FC236}">
                <a16:creationId xmlns:a16="http://schemas.microsoft.com/office/drawing/2014/main" id="{5A4D2DEF-2AE4-8F46-9D51-2DDA3B83E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395AF24B-F76C-194A-B9E6-3B734F72C2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E48A48-FD8F-BE41-BF3C-CC32583C19F9}" type="slidenum">
              <a:rPr lang="en-US" altLang="en-US" sz="1200" smtClean="0"/>
              <a:pPr/>
              <a:t>22</a:t>
            </a:fld>
            <a:endParaRPr lang="en-US" altLang="en-US" sz="1200"/>
          </a:p>
        </p:txBody>
      </p:sp>
      <p:sp>
        <p:nvSpPr>
          <p:cNvPr id="58370" name="Rectangle 1026">
            <a:extLst>
              <a:ext uri="{FF2B5EF4-FFF2-40B4-BE49-F238E27FC236}">
                <a16:creationId xmlns:a16="http://schemas.microsoft.com/office/drawing/2014/main" id="{22DAFC48-2875-0540-BDDD-4DD2C8E98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1027">
            <a:extLst>
              <a:ext uri="{FF2B5EF4-FFF2-40B4-BE49-F238E27FC236}">
                <a16:creationId xmlns:a16="http://schemas.microsoft.com/office/drawing/2014/main" id="{0771DA4E-44FF-F346-AA78-45D9B37E05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26BD5750-2970-0A44-B31E-2796160F71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45A4A6-1137-C344-A7FA-6E63B81F1321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3ED86C4-A987-FD44-AD75-2FE630A4BE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AE9D3EF-8127-884C-A85C-BDEDA88F4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7DA5130D-4A41-9C4A-9F04-81BC7E036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F21304D-11C2-3F49-8777-D145F4E1A645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E3BC110-62C1-B749-8093-D52F70EDDA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0F2674B-3676-D347-849F-5C60D6820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1E6F6597-A2F4-7B4D-98B2-925481A0CB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8777C9F-482D-AF48-B433-8D907D96CAC5}" type="slidenum">
              <a:rPr lang="en-US" altLang="en-US" sz="1200" smtClean="0"/>
              <a:pPr/>
              <a:t>6</a:t>
            </a:fld>
            <a:endParaRPr lang="en-US" altLang="en-US" sz="120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A6F3059F-A928-D846-B817-1FA02D5AE6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3237F67-639A-A143-A102-820E2A5E2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7A458D88-E688-244A-A2B4-34C4BB9473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7A5287-71D5-5D43-9EDC-9BC9DBE42D0C}" type="slidenum">
              <a:rPr lang="en-US" altLang="en-US" sz="1200" smtClean="0"/>
              <a:pPr/>
              <a:t>7</a:t>
            </a:fld>
            <a:endParaRPr lang="en-US" altLang="en-US" sz="12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2BB6E6BA-A0A9-A941-9ADE-4E90198F14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1716AA5-67A1-2448-848E-83DF729E7D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98C57625-0A24-B54E-B76C-FF49E26500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6460B3-6DFB-C747-8C02-056FCA48E455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06543BD3-1210-7145-942A-09CD78C3086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7105867-665E-DA4B-9344-99AF0C2354C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82F7DA7E-3FDB-D043-827A-A06477D28C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E83F75-2E54-6E4B-B180-D5B83250DC17}" type="slidenum">
              <a:rPr lang="en-US" altLang="en-US" sz="1200" smtClean="0"/>
              <a:pPr/>
              <a:t>9</a:t>
            </a:fld>
            <a:endParaRPr lang="en-US" altLang="en-US" sz="12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C4B2A24C-936C-CB43-99AD-12644AE8D1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7279903-C52D-6D4D-81BE-FA4AC07ABB8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3C46D8F9-2CF5-8A40-A73A-227DDBEDD8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0F19AD4-2C3A-4047-8F12-0B119941D989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7BA2148-70EF-4E44-862F-C884A633B5D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149B5D1-83C2-994E-8538-784CDAC2065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E418F93E-EE8E-6C49-94C6-7C68CE425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547419-D9DC-CF4B-94B3-E47B604E015A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51BC602A-0BA0-1B45-AB7D-1E6176E433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CAE8DB86-ED45-B847-9CEF-568A8795365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7C847E4A-5F5A-B448-8DEA-E0D12CD97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097AA65E-0481-0742-B8ED-2EA226977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5851525"/>
            <a:ext cx="6338887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763" y="552968"/>
            <a:ext cx="10915049" cy="840737"/>
          </a:xfrm>
        </p:spPr>
        <p:txBody>
          <a:bodyPr>
            <a:normAutofit/>
          </a:bodyPr>
          <a:lstStyle>
            <a:lvl1pPr algn="l">
              <a:defRPr sz="3600" b="0" i="0" spc="300">
                <a:solidFill>
                  <a:srgbClr val="A32136"/>
                </a:solidFill>
                <a:latin typeface="+mj-lt"/>
                <a:ea typeface="Roboto Mono Medium" charset="0"/>
                <a:cs typeface="Roboto Mono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763" y="1562632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 b="0" i="1">
                <a:solidFill>
                  <a:schemeClr val="tx1"/>
                </a:solidFill>
                <a:latin typeface="+mn-lt"/>
                <a:ea typeface="Roboto Mono" charset="0"/>
                <a:cs typeface="Roboto Mon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BAF126-6B10-1145-8605-79D80A22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D0292E4-6F69-3648-B48E-C8DCAB2364D9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92433-C2C5-854A-81CF-5FC07AA6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90E96C-53FA-8546-B758-E218A0DF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81C00F4-986E-B141-B516-00E4A5750A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89792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34967"/>
            <a:ext cx="10972800" cy="43092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FB9C7-C6E8-3041-97CB-6CA6D257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99CE5-6CB2-A84A-ACF6-A959D96401DD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2B9D-B5FD-BC4B-BC7B-FDA0C5A4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688B-0796-854B-9800-1180C7A5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8E2B31-946B-604F-9DD5-B05A7B32D15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821238123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260810"/>
          </a:xfrm>
        </p:spPr>
        <p:txBody>
          <a:bodyPr vert="eaVert"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2608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FAC66-0DE2-8442-9BB2-D4655C9B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A107D-B769-C54B-8DA4-E13F694636B7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2369-1EE5-2B47-8631-EC7EEB76B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FB094-B6C1-0646-B407-929ADF1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DBC2F-5AF8-DA49-8DA5-6E344F7E7EFE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147871244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21935-C8FC-A348-8E82-C9E4BADED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9EC5F-B7D9-8046-90C3-B84CC65428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720F1-A06D-D04D-A228-257BA59B34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1BF1B-FB59-F04C-B060-D9B1831CAAB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326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06AC8-4359-794C-B3C3-634B589F4A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ED060-1475-4E43-8522-942BA00390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35CA5-78EB-DF48-9F5D-3B5E1D1454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262D3-51CA-9848-A654-467E267C73E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731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0A066-BA2B-0247-8701-B4257B12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20578-8997-AE46-95B3-DCFA5990BB96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014F9-C2B1-C447-80B4-11F45665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59F9-7C69-F343-BDBC-D1000C5C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C1258-B5B3-884C-AC8E-403D492BF4F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670303841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179177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65128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061FC-6F5F-044B-835C-796C6C17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318FF-FB21-7342-8FC3-1B57DA6ED271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2A782-C123-054B-92CA-DDAF5C4E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04AB-5FD6-AF4A-A167-D076AE2D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81A8A-3086-A04E-8278-EB140C2D3CC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921951362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80052"/>
          </a:xfrm>
        </p:spPr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8D33A8-8AC2-8649-8902-793B624C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BE8B2-C6EF-C94C-8A9C-3930DA5EE699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F65105D-8AE5-FB4D-94D4-AA80C28E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9008866-76DB-A746-872D-6163F358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98995-873D-8E4A-BC14-933472B48BD2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815100271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B44397-7402-B740-83E5-5C839830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6826D-8788-1347-A48F-E2D6F421314D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00128B-7199-6F44-8274-185AAF18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295780-DE6D-FE41-AC7A-6EE55315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72709-FFD3-2141-9939-40B7AD514E4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187370305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ACA0631-F105-4F4A-8978-F32D18D1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F0B4C-AE5B-C546-8D40-126D07E5E3DF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C3D08A4-1354-CC4A-99FD-6A75DCA3F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D46A08-38C6-BC4E-BD35-94693AF2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E419E-B116-394B-81AC-3987EF7A0F61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36116099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A31EA67-1D4D-AF41-B53D-4F379873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20EA3-617C-664E-9D96-5F89320E001E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2084138-56D3-E147-9223-A62EE6FC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96C22F-DDA9-4D4F-88C0-9F28197C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E220B-BCE1-0643-83F9-B16431E31E8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475154659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428813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266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11D978-1FCE-6646-81D7-3BD958A9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57A54-9FCD-9B4C-9780-F0609F94387A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EAC796-2040-D64A-BE57-8521E7A4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B9CCAD-0D87-7E47-850E-2E1D5B49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C7422-13D8-9345-9630-883780408E52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77573402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704255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411327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4722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A6B4B30-34DE-794B-AEE9-0BE23A47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370D4-7A19-374F-ABDF-9D49ECC007DD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747FBD-4266-934B-A538-38B01DB4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084BD4-C85B-6C49-8C6E-9A8EB678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1315D-F32A-4049-938B-BDA436A76860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726347961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4">
            <a:extLst>
              <a:ext uri="{FF2B5EF4-FFF2-40B4-BE49-F238E27FC236}">
                <a16:creationId xmlns:a16="http://schemas.microsoft.com/office/drawing/2014/main" id="{2195F1FB-F53F-4A4B-A0FA-57659A0798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>
            <a:extLst>
              <a:ext uri="{FF2B5EF4-FFF2-40B4-BE49-F238E27FC236}">
                <a16:creationId xmlns:a16="http://schemas.microsoft.com/office/drawing/2014/main" id="{A3A5490D-85A1-6342-ABB1-DC2F19B804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6029325"/>
            <a:ext cx="5197475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>
            <a:extLst>
              <a:ext uri="{FF2B5EF4-FFF2-40B4-BE49-F238E27FC236}">
                <a16:creationId xmlns:a16="http://schemas.microsoft.com/office/drawing/2014/main" id="{ADEE467C-A6FE-244A-8838-B7A7EB2ED9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53819961-56BB-5141-BB55-79AFC81172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235075"/>
            <a:ext cx="10972800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E026F-455B-9343-8B35-3FB9FAB28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56788" y="6289675"/>
            <a:ext cx="1725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11278C54-AA48-A441-B3D9-165756C2B148}" type="datetimeFigureOut">
              <a:rPr lang="en-US"/>
              <a:pPr>
                <a:defRPr/>
              </a:pPr>
              <a:t>8/7/18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76B5D-DDB9-F941-AC12-6E2A8183F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18338" y="6289675"/>
            <a:ext cx="265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A09A9-CBB8-C848-B761-8BE86A4E6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56788" y="5838825"/>
            <a:ext cx="1725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E8CE4561-448E-6F44-BA84-8EB4FDA4A8E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  <p:sldLayoutId id="2147484261" r:id="rId12"/>
    <p:sldLayoutId id="2147484262" r:id="rId13"/>
  </p:sldLayoutIdLst>
  <p:transition spd="med">
    <p:fade thruBlk="1"/>
  </p:transition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A3213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000">
          <a:solidFill>
            <a:srgbClr val="A32136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A139-C06B-2546-8937-7E5DF7F65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113" y="552450"/>
            <a:ext cx="10915650" cy="84137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Soil Moisture - Examples</a:t>
            </a:r>
          </a:p>
        </p:txBody>
      </p:sp>
      <p:sp>
        <p:nvSpPr>
          <p:cNvPr id="17410" name="Subtitle 2">
            <a:extLst>
              <a:ext uri="{FF2B5EF4-FFF2-40B4-BE49-F238E27FC236}">
                <a16:creationId xmlns:a16="http://schemas.microsoft.com/office/drawing/2014/main" id="{679D7F1E-A097-8D45-8AD4-C6BA2AA8C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113" y="1562100"/>
            <a:ext cx="8534400" cy="1752600"/>
          </a:xfrm>
        </p:spPr>
        <p:txBody>
          <a:bodyPr/>
          <a:lstStyle/>
          <a:p>
            <a:pPr eaLnBrk="1" hangingPunct="1"/>
            <a:r>
              <a:rPr lang="en-US" altLang="en-US">
                <a:ea typeface="Roboto Mono"/>
                <a:cs typeface="Roboto Mono"/>
              </a:rPr>
              <a:t>METR 5633</a:t>
            </a:r>
          </a:p>
          <a:p>
            <a:pPr eaLnBrk="1" hangingPunct="1"/>
            <a:r>
              <a:rPr lang="en-US" altLang="en-US">
                <a:ea typeface="Roboto Mono"/>
                <a:cs typeface="Roboto Mono"/>
              </a:rPr>
              <a:t>Hydrometerology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3A31562A-68A4-D742-A792-17B004E07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An Example of PBL Depth on 27 July 2003 in Norman, OK</a:t>
            </a:r>
          </a:p>
        </p:txBody>
      </p:sp>
      <p:pic>
        <p:nvPicPr>
          <p:cNvPr id="33794" name="Picture 3">
            <a:extLst>
              <a:ext uri="{FF2B5EF4-FFF2-40B4-BE49-F238E27FC236}">
                <a16:creationId xmlns:a16="http://schemas.microsoft.com/office/drawing/2014/main" id="{2B67A58B-0C44-CF4A-9535-A623C70165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5163" y="1235075"/>
            <a:ext cx="5781675" cy="4335463"/>
          </a:xfrm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4DE277F3-4977-D84D-9C60-20BA646DA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The Surface Heat Fluxes During the July 2003 Period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71B15A60-3B08-1C4E-BBF9-52FAAA8938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Initially, latent heat flux is greater due to residual moisture in the soil.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As the soil layer dries, sensible heating increases - PBL deepens.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1CA5FF7E-6BA3-234F-A562-6C5C5C0D77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7600" y="2301875"/>
            <a:ext cx="5080000" cy="3473450"/>
          </a:xfrm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BD149831-81F5-764B-90E3-8B6AF7B17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Impacts on Typically Measured or Calculated Quantities</a:t>
            </a:r>
          </a:p>
        </p:txBody>
      </p:sp>
      <p:pic>
        <p:nvPicPr>
          <p:cNvPr id="37890" name="Picture 3">
            <a:extLst>
              <a:ext uri="{FF2B5EF4-FFF2-40B4-BE49-F238E27FC236}">
                <a16:creationId xmlns:a16="http://schemas.microsoft.com/office/drawing/2014/main" id="{D1EAA9D9-7729-9B4F-A806-9D7AA81B338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3663"/>
            <a:ext cx="5194300" cy="450850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37891" name="Rectangle 4">
            <a:extLst>
              <a:ext uri="{FF2B5EF4-FFF2-40B4-BE49-F238E27FC236}">
                <a16:creationId xmlns:a16="http://schemas.microsoft.com/office/drawing/2014/main" id="{582CC2E5-4B8D-EA4F-A921-61230F2BD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3" y="1666875"/>
            <a:ext cx="1770062" cy="3048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Times New Roman" panose="02020603050405020304" pitchFamily="18" charset="0"/>
              </a:rPr>
              <a:t>Moist Soil Conditions</a:t>
            </a:r>
            <a:endParaRPr lang="en-US" altLang="en-US" sz="14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2C883D78-F649-7A4E-B01B-62E7FD7F3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3" y="5400675"/>
            <a:ext cx="1628775" cy="304800"/>
          </a:xfrm>
          <a:prstGeom prst="rect">
            <a:avLst/>
          </a:prstGeom>
          <a:solidFill>
            <a:srgbClr val="FDA4B5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F0E30"/>
                </a:solidFill>
                <a:latin typeface="Times New Roman" panose="02020603050405020304" pitchFamily="18" charset="0"/>
              </a:rPr>
              <a:t>Dry Soil Conditions</a:t>
            </a:r>
          </a:p>
        </p:txBody>
      </p:sp>
      <p:sp>
        <p:nvSpPr>
          <p:cNvPr id="37893" name="Line 6">
            <a:extLst>
              <a:ext uri="{FF2B5EF4-FFF2-40B4-BE49-F238E27FC236}">
                <a16:creationId xmlns:a16="http://schemas.microsoft.com/office/drawing/2014/main" id="{4FB4059F-ABC5-BF41-BC24-DD3BC1AF3C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97200" y="4310063"/>
            <a:ext cx="812800" cy="1066800"/>
          </a:xfrm>
          <a:prstGeom prst="line">
            <a:avLst/>
          </a:prstGeom>
          <a:noFill/>
          <a:ln w="25400">
            <a:solidFill>
              <a:srgbClr val="FDA4B5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7">
            <a:extLst>
              <a:ext uri="{FF2B5EF4-FFF2-40B4-BE49-F238E27FC236}">
                <a16:creationId xmlns:a16="http://schemas.microsoft.com/office/drawing/2014/main" id="{54EE68E5-CF5B-FE49-A01B-BD84AE7BD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0" y="1960563"/>
            <a:ext cx="50800" cy="11938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Rectangle 8">
            <a:extLst>
              <a:ext uri="{FF2B5EF4-FFF2-40B4-BE49-F238E27FC236}">
                <a16:creationId xmlns:a16="http://schemas.microsoft.com/office/drawing/2014/main" id="{969D2963-8E03-7D46-B193-6A7C5766B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863" y="2360613"/>
            <a:ext cx="3327400" cy="25146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2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6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4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9pPr>
          </a:lstStyle>
          <a:p>
            <a:pPr eaLnBrk="1" hangingPunct="1">
              <a:buClrTx/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Monthly-Averaged Diurnal Cycle of Mixing Ratio (g/kg) for Central Oklahoma </a:t>
            </a:r>
          </a:p>
          <a:p>
            <a:pPr eaLnBrk="1" hangingPunct="1">
              <a:buClrTx/>
              <a:buFontTx/>
              <a:buNone/>
              <a:defRPr/>
            </a:pPr>
            <a:endParaRPr lang="en-US" altLang="en-US" sz="24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buClrTx/>
              <a:buFontTx/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+mn-lt"/>
              </a:rPr>
              <a:t>During August 1997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65C44F3-255D-9A49-99A8-07C970DC34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09538"/>
            <a:ext cx="10363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The Impact of Moist vs. </a:t>
            </a:r>
            <a:r>
              <a:rPr lang="en-US" altLang="en-US" dirty="0"/>
              <a:t>Dry soils in PBL Development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968E489F-D907-1842-8B5E-F717286C82E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981200"/>
            <a:ext cx="5842000" cy="41148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Increased low-level moisture throughout the PBL for moist soils.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LI decreased (significantly) for moist soils.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LCL and PBL Depth reduced for moist soils.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Convective Potential (CAPE) enhanced over moist soils (even though surface temperatures are reduced).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Study over the high plains of Colorado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altLang="en-US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altLang="en-US"/>
              <a:t>* Image From Pielke and Zeng (1989)</a:t>
            </a:r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C36C808A-D6ED-1B44-A6CF-35991DA02F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90600"/>
            <a:ext cx="5181600" cy="5838825"/>
          </a:xfrm>
        </p:spPr>
      </p:pic>
      <p:grpSp>
        <p:nvGrpSpPr>
          <p:cNvPr id="2" name="Group 10">
            <a:extLst>
              <a:ext uri="{FF2B5EF4-FFF2-40B4-BE49-F238E27FC236}">
                <a16:creationId xmlns:a16="http://schemas.microsoft.com/office/drawing/2014/main" id="{B5296D6C-B592-A44E-9F37-9C52698F82CA}"/>
              </a:ext>
            </a:extLst>
          </p:cNvPr>
          <p:cNvGrpSpPr>
            <a:grpSpLocks/>
          </p:cNvGrpSpPr>
          <p:nvPr/>
        </p:nvGrpSpPr>
        <p:grpSpPr bwMode="auto">
          <a:xfrm>
            <a:off x="6653213" y="4648200"/>
            <a:ext cx="1524000" cy="304800"/>
            <a:chOff x="3216" y="3024"/>
            <a:chExt cx="960" cy="192"/>
          </a:xfrm>
        </p:grpSpPr>
        <p:sp>
          <p:nvSpPr>
            <p:cNvPr id="39944" name="Line 6">
              <a:extLst>
                <a:ext uri="{FF2B5EF4-FFF2-40B4-BE49-F238E27FC236}">
                  <a16:creationId xmlns:a16="http://schemas.microsoft.com/office/drawing/2014/main" id="{195F411B-AA17-4344-B1C9-AC38F3D6B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024"/>
              <a:ext cx="912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5" name="Rectangle 7">
              <a:extLst>
                <a:ext uri="{FF2B5EF4-FFF2-40B4-BE49-F238E27FC236}">
                  <a16:creationId xmlns:a16="http://schemas.microsoft.com/office/drawing/2014/main" id="{A7B0A245-C767-AF40-AF62-5195057B6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9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Moist PBL Depth</a:t>
              </a:r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0B26A717-DEB0-724D-8175-7BB9246AF059}"/>
              </a:ext>
            </a:extLst>
          </p:cNvPr>
          <p:cNvGrpSpPr>
            <a:grpSpLocks/>
          </p:cNvGrpSpPr>
          <p:nvPr/>
        </p:nvGrpSpPr>
        <p:grpSpPr bwMode="auto">
          <a:xfrm>
            <a:off x="6688138" y="3937000"/>
            <a:ext cx="1531937" cy="304800"/>
            <a:chOff x="3163" y="2592"/>
            <a:chExt cx="965" cy="192"/>
          </a:xfrm>
        </p:grpSpPr>
        <p:sp>
          <p:nvSpPr>
            <p:cNvPr id="39942" name="Line 8">
              <a:extLst>
                <a:ext uri="{FF2B5EF4-FFF2-40B4-BE49-F238E27FC236}">
                  <a16:creationId xmlns:a16="http://schemas.microsoft.com/office/drawing/2014/main" id="{A36ECE31-D210-2A4B-984A-0742658B8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784"/>
              <a:ext cx="91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3" name="Rectangle 9">
              <a:extLst>
                <a:ext uri="{FF2B5EF4-FFF2-40B4-BE49-F238E27FC236}">
                  <a16:creationId xmlns:a16="http://schemas.microsoft.com/office/drawing/2014/main" id="{06CABED5-0896-0441-AF13-7FBB1B0E4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2592"/>
              <a:ext cx="86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Dry PBL Depth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2">
            <a:extLst>
              <a:ext uri="{FF2B5EF4-FFF2-40B4-BE49-F238E27FC236}">
                <a16:creationId xmlns:a16="http://schemas.microsoft.com/office/drawing/2014/main" id="{09BEB3E3-627F-6140-8441-AD23C2127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60475"/>
            <a:ext cx="4419600" cy="4414838"/>
          </a:xfrm>
        </p:spPr>
        <p:txBody>
          <a:bodyPr/>
          <a:lstStyle/>
          <a:p>
            <a:pPr eaLnBrk="1" hangingPunct="1"/>
            <a:r>
              <a:rPr lang="en-US" altLang="en-US"/>
              <a:t>Numerical Study by Ek and Holtslag (2004) in the Netherlands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Note how changes in soil moisture (x-axis) impacts numerous surface energy budget (bottom) and PBL (top) variables.</a:t>
            </a:r>
          </a:p>
        </p:txBody>
      </p:sp>
      <p:pic>
        <p:nvPicPr>
          <p:cNvPr id="41986" name="Picture 3" descr="Ek_Holtslag_Fig9.jpeg">
            <a:extLst>
              <a:ext uri="{FF2B5EF4-FFF2-40B4-BE49-F238E27FC236}">
                <a16:creationId xmlns:a16="http://schemas.microsoft.com/office/drawing/2014/main" id="{6457C460-5C60-0A4B-A5FF-D7F3E709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"/>
            <a:ext cx="4167188" cy="64008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Rectangle 5">
            <a:extLst>
              <a:ext uri="{FF2B5EF4-FFF2-40B4-BE49-F238E27FC236}">
                <a16:creationId xmlns:a16="http://schemas.microsoft.com/office/drawing/2014/main" id="{CC6E6D8C-3253-0F4C-AF60-BDE2BBAF4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200" y="381000"/>
            <a:ext cx="839788" cy="228600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4DE0D-2E30-B546-9796-ADC7417E5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259388"/>
            <a:ext cx="2819400" cy="8318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2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6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4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3E"/>
              </a:buClr>
              <a:buFont typeface="Wingdings 3" charset="2"/>
              <a:buChar char="}"/>
              <a:defRPr sz="1200">
                <a:solidFill>
                  <a:schemeClr val="tx1"/>
                </a:solidFill>
                <a:latin typeface="Bastian Sans Light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dirty="0">
                <a:latin typeface="+mn-lt"/>
              </a:rPr>
              <a:t>An absence of cloud cover?  Why?</a:t>
            </a:r>
          </a:p>
        </p:txBody>
      </p:sp>
      <p:sp>
        <p:nvSpPr>
          <p:cNvPr id="41989" name="Line 6">
            <a:extLst>
              <a:ext uri="{FF2B5EF4-FFF2-40B4-BE49-F238E27FC236}">
                <a16:creationId xmlns:a16="http://schemas.microsoft.com/office/drawing/2014/main" id="{341BB821-6B91-484D-ADB1-4678AC475C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1600200"/>
            <a:ext cx="3911600" cy="373380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6E912899-01B8-8F44-80E1-1F4B2747F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Land-Breeze Circulations*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708E21E0-53DD-324F-BC5C-01BBFD63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04900"/>
            <a:ext cx="4686300" cy="50038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1" name="Rectangle 4">
            <a:extLst>
              <a:ext uri="{FF2B5EF4-FFF2-40B4-BE49-F238E27FC236}">
                <a16:creationId xmlns:a16="http://schemas.microsoft.com/office/drawing/2014/main" id="{A3D1EBE3-8137-224F-BD1B-FB30B386E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738813"/>
            <a:ext cx="4941888" cy="369887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pitchFamily="2" charset="0"/>
              </a:rPr>
              <a:t>* Simulations performed by Yan and Anthes (1988)</a:t>
            </a:r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D26C0EAC-7721-174E-956B-253DFB66C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150" y="1104900"/>
            <a:ext cx="3581400" cy="39084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For Dry Soil Surrounded by Moist Soil</a:t>
            </a:r>
          </a:p>
          <a:p>
            <a:pPr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Land-Breeze boundaries propagate from the moist soil region toward the dry soil region.</a:t>
            </a:r>
          </a:p>
          <a:p>
            <a:pPr marL="117475" indent="-117475">
              <a:buFontTx/>
              <a:buChar char="-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Convergence occurs over the dry soil region.</a:t>
            </a:r>
          </a:p>
          <a:p>
            <a:pPr marL="117475" indent="-117475">
              <a:buFontTx/>
              <a:buChar char="-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Note the divergence aloft.</a:t>
            </a:r>
          </a:p>
        </p:txBody>
      </p:sp>
      <p:sp>
        <p:nvSpPr>
          <p:cNvPr id="90118" name="Line 6">
            <a:extLst>
              <a:ext uri="{FF2B5EF4-FFF2-40B4-BE49-F238E27FC236}">
                <a16:creationId xmlns:a16="http://schemas.microsoft.com/office/drawing/2014/main" id="{EDCD5ADF-F2AD-B74C-A160-92F29B2570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4038600"/>
            <a:ext cx="12192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9" name="Line 7">
            <a:extLst>
              <a:ext uri="{FF2B5EF4-FFF2-40B4-BE49-F238E27FC236}">
                <a16:creationId xmlns:a16="http://schemas.microsoft.com/office/drawing/2014/main" id="{FD7764B1-0860-2F4F-95F9-6A6593D193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4038600"/>
            <a:ext cx="1219200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20" name="Line 8">
            <a:extLst>
              <a:ext uri="{FF2B5EF4-FFF2-40B4-BE49-F238E27FC236}">
                <a16:creationId xmlns:a16="http://schemas.microsoft.com/office/drawing/2014/main" id="{E5F7FF3E-D67E-8443-A2CB-4EA3E75DEF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0200" y="2743200"/>
            <a:ext cx="1219200" cy="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21" name="Line 9">
            <a:extLst>
              <a:ext uri="{FF2B5EF4-FFF2-40B4-BE49-F238E27FC236}">
                <a16:creationId xmlns:a16="http://schemas.microsoft.com/office/drawing/2014/main" id="{AC8B93C4-0955-BB4A-BD90-82075122F8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2743200"/>
            <a:ext cx="1219200" cy="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124902E4-6FD9-1043-9763-3D828F5E1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Land-Breeze Circulations*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9C8D2D8F-2DC7-E340-934E-9C8B7AC01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697538"/>
            <a:ext cx="4941888" cy="369887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pitchFamily="2" charset="0"/>
              </a:rPr>
              <a:t>* Simulations performed by Yan and Anthes (1988)</a:t>
            </a:r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5397DC56-9E37-FE4D-A6B6-A9D113A6C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1193800"/>
            <a:ext cx="3733800" cy="40941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For Dry Soil Surrounded by Moist Soil</a:t>
            </a:r>
          </a:p>
          <a:p>
            <a:pPr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Vertical Motion over the dry soil Region.</a:t>
            </a:r>
          </a:p>
          <a:p>
            <a:pPr marL="117475" indent="-117475">
              <a:buFontTx/>
              <a:buChar char="-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Net Effect =&gt; Precipitation.</a:t>
            </a:r>
          </a:p>
          <a:p>
            <a:pPr marL="117475" indent="-117475">
              <a:buFontTx/>
              <a:buChar char="-"/>
              <a:defRPr/>
            </a:pPr>
            <a:endParaRPr lang="en-US" sz="2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117475" indent="-117475">
              <a:buFontTx/>
              <a:buChar char="-"/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The authors found that the land-breeze impact was maximized when the strips were approximately 150 km across (144 km used in the study). </a:t>
            </a:r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C6704763-A971-E649-8751-A9CA6231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3800"/>
            <a:ext cx="4635500" cy="48768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42" name="Line 6">
            <a:extLst>
              <a:ext uri="{FF2B5EF4-FFF2-40B4-BE49-F238E27FC236}">
                <a16:creationId xmlns:a16="http://schemas.microsoft.com/office/drawing/2014/main" id="{A400557F-3E49-7A4D-8507-F5F3D9AE87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667000"/>
            <a:ext cx="0" cy="19812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F9354D98-41AD-C94D-A1D3-4592D01D9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81800" y="384175"/>
            <a:ext cx="3657600" cy="5334000"/>
          </a:xfrm>
          <a:ln w="28575">
            <a:miter lim="800000"/>
            <a:headEnd/>
            <a:tailEnd/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How soil moisture impacts not only the PBL, but also precipitation recycling.</a:t>
            </a:r>
            <a:br>
              <a:rPr lang="en-US" altLang="en-US" sz="3200" dirty="0">
                <a:solidFill>
                  <a:srgbClr val="000000"/>
                </a:solidFill>
                <a:latin typeface="+mn-lt"/>
              </a:rPr>
            </a:br>
            <a:br>
              <a:rPr lang="en-US" altLang="en-US" sz="3200" dirty="0">
                <a:solidFill>
                  <a:srgbClr val="000000"/>
                </a:solidFill>
                <a:latin typeface="+mn-lt"/>
              </a:rPr>
            </a:b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Pal and </a:t>
            </a:r>
            <a:r>
              <a:rPr lang="en-US" altLang="en-US" sz="3200" dirty="0" err="1">
                <a:solidFill>
                  <a:srgbClr val="000000"/>
                </a:solidFill>
                <a:latin typeface="+mn-lt"/>
              </a:rPr>
              <a:t>Eltahir</a:t>
            </a:r>
            <a:r>
              <a:rPr lang="en-US" altLang="en-US" sz="3200" dirty="0">
                <a:solidFill>
                  <a:srgbClr val="000000"/>
                </a:solidFill>
                <a:latin typeface="+mn-lt"/>
              </a:rPr>
              <a:t> (2001)</a:t>
            </a:r>
          </a:p>
        </p:txBody>
      </p:sp>
      <p:pic>
        <p:nvPicPr>
          <p:cNvPr id="47106" name="Picture 9" descr="Pal_Eltahir_FigX.jpeg">
            <a:extLst>
              <a:ext uri="{FF2B5EF4-FFF2-40B4-BE49-F238E27FC236}">
                <a16:creationId xmlns:a16="http://schemas.microsoft.com/office/drawing/2014/main" id="{D2DAC515-3B2E-1245-AB18-9648984C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7950"/>
            <a:ext cx="4724400" cy="608171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C0FA138B-F2DE-944E-A365-64F81AFA3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Clouds, Rain, and Soil Moisture (Findell and Eltahir 2003).</a:t>
            </a:r>
          </a:p>
        </p:txBody>
      </p:sp>
      <p:pic>
        <p:nvPicPr>
          <p:cNvPr id="4" name="Picture 3" descr="Findell_eltahir_2003b_Fig2.jpeg">
            <a:extLst>
              <a:ext uri="{FF2B5EF4-FFF2-40B4-BE49-F238E27FC236}">
                <a16:creationId xmlns:a16="http://schemas.microsoft.com/office/drawing/2014/main" id="{D0D88FF7-AF44-6B4B-8D29-A4D90048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8153400" cy="5567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indall_Eltahir_2003_Fig8.jpeg">
            <a:extLst>
              <a:ext uri="{FF2B5EF4-FFF2-40B4-BE49-F238E27FC236}">
                <a16:creationId xmlns:a16="http://schemas.microsoft.com/office/drawing/2014/main" id="{5DB227BB-82B4-714F-9819-94A5BF4E1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0"/>
            <a:ext cx="5338763" cy="55626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16AE118B-46AE-AE4F-B104-C768E3BBB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Soil Moisture</a:t>
            </a:r>
            <a:r>
              <a:rPr lang="ja-JP" altLang="en-US"/>
              <a:t>’</a:t>
            </a:r>
            <a:r>
              <a:rPr lang="en-US" altLang="ja-JP"/>
              <a:t>s Impact on the North American Monsoon (Small 2001).</a:t>
            </a:r>
            <a:endParaRPr lang="en-US" altLang="en-US"/>
          </a:p>
        </p:txBody>
      </p:sp>
      <p:pic>
        <p:nvPicPr>
          <p:cNvPr id="51202" name="Picture 4" descr="Small_2001_Fig3.jpeg">
            <a:extLst>
              <a:ext uri="{FF2B5EF4-FFF2-40B4-BE49-F238E27FC236}">
                <a16:creationId xmlns:a16="http://schemas.microsoft.com/office/drawing/2014/main" id="{4F0BC7C6-02A3-FC46-BEC6-51AB62852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143000"/>
            <a:ext cx="8585200" cy="54864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B5B3-D516-854B-9886-B3F808BC4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95400"/>
            <a:ext cx="10363200" cy="13620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/>
              <a:t>Let’s Examine Some Examples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62FBCF54-8EC9-BE45-B6B1-FEEC33E23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Lawrence and Slingo (2005) – Global Composite Values for Wet Versus Dry Soils</a:t>
            </a:r>
          </a:p>
        </p:txBody>
      </p:sp>
      <p:pic>
        <p:nvPicPr>
          <p:cNvPr id="53250" name="Picture 3" descr="Lawrence_Slingo_Fig8.jpeg">
            <a:extLst>
              <a:ext uri="{FF2B5EF4-FFF2-40B4-BE49-F238E27FC236}">
                <a16:creationId xmlns:a16="http://schemas.microsoft.com/office/drawing/2014/main" id="{8A58DCDA-CB61-F141-B360-428F9873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6773863" cy="531336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86EF5E2-7B83-A041-8515-663343F67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Example: Land-Atmosphere Coupling</a:t>
            </a:r>
          </a:p>
        </p:txBody>
      </p:sp>
      <p:sp>
        <p:nvSpPr>
          <p:cNvPr id="55298" name="Rectangle 3">
            <a:extLst>
              <a:ext uri="{FF2B5EF4-FFF2-40B4-BE49-F238E27FC236}">
                <a16:creationId xmlns:a16="http://schemas.microsoft.com/office/drawing/2014/main" id="{75EE9A97-8896-FE46-9E4C-8622898A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6324600"/>
            <a:ext cx="7802563" cy="369888"/>
          </a:xfrm>
          <a:prstGeom prst="rect">
            <a:avLst/>
          </a:prstGeom>
          <a:solidFill>
            <a:schemeClr val="bg1">
              <a:alpha val="70195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" pitchFamily="2" charset="0"/>
              </a:rPr>
              <a:t>The areas of the world with critical land-atmosphere coupling (Koster et al. 2004).</a:t>
            </a:r>
          </a:p>
        </p:txBody>
      </p:sp>
      <p:pic>
        <p:nvPicPr>
          <p:cNvPr id="55299" name="Picture 7" descr="zse0320427700001">
            <a:extLst>
              <a:ext uri="{FF2B5EF4-FFF2-40B4-BE49-F238E27FC236}">
                <a16:creationId xmlns:a16="http://schemas.microsoft.com/office/drawing/2014/main" id="{3A5ABC23-0E6A-9740-BAB4-09C34285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41425"/>
            <a:ext cx="7391400" cy="49958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photo.PNG">
            <a:extLst>
              <a:ext uri="{FF2B5EF4-FFF2-40B4-BE49-F238E27FC236}">
                <a16:creationId xmlns:a16="http://schemas.microsoft.com/office/drawing/2014/main" id="{025735BA-68C4-9D4E-B295-6FEF5D7BE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50"/>
            <a:ext cx="8204200" cy="615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6" name="Rectangle 3">
            <a:extLst>
              <a:ext uri="{FF2B5EF4-FFF2-40B4-BE49-F238E27FC236}">
                <a16:creationId xmlns:a16="http://schemas.microsoft.com/office/drawing/2014/main" id="{93EA93E1-A075-094D-8596-3322965C1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600" y="54102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Guo and Dirmeyer (2013)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3D89-D7BA-7A42-8D22-947CF6DE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Summary – Soil Moisture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DACC7-A7DF-3D42-BD60-7D9133105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Soil moisture conditions are controlled by complex relationships between soil texture and the magnitude of the water in the soil.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It has a significant impact on the surface energy budget (SEB) and near-surface state variables.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On local scales, the soil moisture interactions with the SEB significantly impacts PBL development.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/>
              <a:t>Can also impact large-scale features when land-atmosphere interactions dominate.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F9523EE-31E7-A64F-B83E-23F464AD1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Basara and Crawford (2002)</a:t>
            </a:r>
          </a:p>
        </p:txBody>
      </p:sp>
      <p:pic>
        <p:nvPicPr>
          <p:cNvPr id="19458" name="Picture 6" descr="0702ecplot">
            <a:extLst>
              <a:ext uri="{FF2B5EF4-FFF2-40B4-BE49-F238E27FC236}">
                <a16:creationId xmlns:a16="http://schemas.microsoft.com/office/drawing/2014/main" id="{2846E7B8-EB21-9448-BE03-4446F449E74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6288" y="1752600"/>
            <a:ext cx="5621337" cy="3895725"/>
          </a:xfrm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CD965E3F-8D40-7041-BF45-8CB68D5D19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1597025"/>
            <a:ext cx="4343400" cy="4498975"/>
          </a:xfrm>
        </p:spPr>
        <p:txBody>
          <a:bodyPr/>
          <a:lstStyle/>
          <a:p>
            <a:pPr eaLnBrk="1" hangingPunct="1"/>
            <a:r>
              <a:rPr lang="en-US" altLang="en-US"/>
              <a:t>	Components of the Surface Energy Balance following a precipitation event of nearly 2 inches in a 24 hours period. 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7DD4852-B945-0C4B-8FE2-41B5DA972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0163"/>
            <a:ext cx="10363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The Impact of Moist vs. </a:t>
            </a:r>
            <a:r>
              <a:rPr lang="en-US" altLang="en-US" dirty="0"/>
              <a:t>Dry soils in PBL Development</a:t>
            </a:r>
          </a:p>
        </p:txBody>
      </p:sp>
      <p:pic>
        <p:nvPicPr>
          <p:cNvPr id="21506" name="Picture 4">
            <a:extLst>
              <a:ext uri="{FF2B5EF4-FFF2-40B4-BE49-F238E27FC236}">
                <a16:creationId xmlns:a16="http://schemas.microsoft.com/office/drawing/2014/main" id="{0E508CEB-C8A9-BE4E-A86C-3EBD20B4C61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114425"/>
            <a:ext cx="5788025" cy="5440363"/>
          </a:xfrm>
        </p:spPr>
      </p:pic>
      <p:sp>
        <p:nvSpPr>
          <p:cNvPr id="21507" name="Rectangle 3">
            <a:extLst>
              <a:ext uri="{FF2B5EF4-FFF2-40B4-BE49-F238E27FC236}">
                <a16:creationId xmlns:a16="http://schemas.microsoft.com/office/drawing/2014/main" id="{96EFE262-510D-E742-99E0-00728E7229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5334000"/>
            <a:ext cx="10363200" cy="914400"/>
          </a:xfrm>
        </p:spPr>
        <p:txBody>
          <a:bodyPr/>
          <a:lstStyle/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From Basara and Crawford (2002)</a:t>
            </a:r>
          </a:p>
        </p:txBody>
      </p:sp>
      <p:grpSp>
        <p:nvGrpSpPr>
          <p:cNvPr id="21508" name="Group 5">
            <a:extLst>
              <a:ext uri="{FF2B5EF4-FFF2-40B4-BE49-F238E27FC236}">
                <a16:creationId xmlns:a16="http://schemas.microsoft.com/office/drawing/2014/main" id="{0C658496-68B1-884E-93AB-681A113E8FC5}"/>
              </a:ext>
            </a:extLst>
          </p:cNvPr>
          <p:cNvGrpSpPr>
            <a:grpSpLocks/>
          </p:cNvGrpSpPr>
          <p:nvPr/>
        </p:nvGrpSpPr>
        <p:grpSpPr bwMode="auto">
          <a:xfrm>
            <a:off x="4767263" y="3657600"/>
            <a:ext cx="5548312" cy="468313"/>
            <a:chOff x="4589327" y="3314364"/>
            <a:chExt cx="3276600" cy="304800"/>
          </a:xfrm>
        </p:grpSpPr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C5095C80-5253-4A47-9ECE-C48C290FC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9327" y="3582044"/>
              <a:ext cx="32766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10" name="Rectangle 6">
              <a:extLst>
                <a:ext uri="{FF2B5EF4-FFF2-40B4-BE49-F238E27FC236}">
                  <a16:creationId xmlns:a16="http://schemas.microsoft.com/office/drawing/2014/main" id="{09FD1507-5C54-4847-8758-116EDD0BD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702" y="3314364"/>
              <a:ext cx="10382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PBL Depth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C451EAB-FE71-294E-B729-57B94EA1D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Basara and Crawford (2002)</a:t>
            </a:r>
          </a:p>
        </p:txBody>
      </p:sp>
      <p:pic>
        <p:nvPicPr>
          <p:cNvPr id="23554" name="Picture 6" descr="0725ecplot">
            <a:extLst>
              <a:ext uri="{FF2B5EF4-FFF2-40B4-BE49-F238E27FC236}">
                <a16:creationId xmlns:a16="http://schemas.microsoft.com/office/drawing/2014/main" id="{233118B2-2982-914E-B7FE-DB02AF5630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1888" y="1889125"/>
            <a:ext cx="4848225" cy="3384550"/>
          </a:xfrm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30F4DFF7-6AF7-B045-8C0A-D9B4C995B4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410200"/>
            <a:ext cx="10363200" cy="685800"/>
          </a:xfrm>
        </p:spPr>
        <p:txBody>
          <a:bodyPr/>
          <a:lstStyle/>
          <a:p>
            <a:pPr eaLnBrk="1" hangingPunct="1"/>
            <a:r>
              <a:rPr lang="en-US" altLang="en-US" sz="1800"/>
              <a:t>Same Location - 3 weeks later after significant drying.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026">
            <a:extLst>
              <a:ext uri="{FF2B5EF4-FFF2-40B4-BE49-F238E27FC236}">
                <a16:creationId xmlns:a16="http://schemas.microsoft.com/office/drawing/2014/main" id="{F8D57A7A-F324-8345-AE5B-7A9D2955C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225"/>
            <a:ext cx="103632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The Impact of Moist vs. </a:t>
            </a:r>
            <a:r>
              <a:rPr lang="en-US" altLang="en-US" dirty="0"/>
              <a:t>Dry soils in PBL Development</a:t>
            </a:r>
          </a:p>
        </p:txBody>
      </p:sp>
      <p:pic>
        <p:nvPicPr>
          <p:cNvPr id="25602" name="Picture 1028">
            <a:extLst>
              <a:ext uri="{FF2B5EF4-FFF2-40B4-BE49-F238E27FC236}">
                <a16:creationId xmlns:a16="http://schemas.microsoft.com/office/drawing/2014/main" id="{799170BE-AE1D-3640-8933-162D166F247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0" y="1033463"/>
            <a:ext cx="5778500" cy="5432425"/>
          </a:xfrm>
        </p:spPr>
      </p:pic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DBEB8DB7-00EA-C04B-8615-5CC25F3034E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5410200"/>
            <a:ext cx="10363200" cy="685800"/>
          </a:xfrm>
        </p:spPr>
        <p:txBody>
          <a:bodyPr/>
          <a:lstStyle/>
          <a:p>
            <a:pPr eaLnBrk="1" hangingPunct="1"/>
            <a:r>
              <a:rPr lang="en-US" altLang="en-US" sz="1800"/>
              <a:t>Basara and Crawford (2002)</a:t>
            </a:r>
          </a:p>
        </p:txBody>
      </p:sp>
      <p:sp>
        <p:nvSpPr>
          <p:cNvPr id="25604" name="Line 1030">
            <a:extLst>
              <a:ext uri="{FF2B5EF4-FFF2-40B4-BE49-F238E27FC236}">
                <a16:creationId xmlns:a16="http://schemas.microsoft.com/office/drawing/2014/main" id="{72599C29-E949-A547-9B63-49E8C66CA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971800"/>
            <a:ext cx="5715000" cy="34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1031">
            <a:extLst>
              <a:ext uri="{FF2B5EF4-FFF2-40B4-BE49-F238E27FC236}">
                <a16:creationId xmlns:a16="http://schemas.microsoft.com/office/drawing/2014/main" id="{63E9B1D8-A1AE-F54B-9FD2-619893747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1600" y="3228975"/>
            <a:ext cx="1285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Times New Roman" panose="02020603050405020304" pitchFamily="18" charset="0"/>
              </a:rPr>
              <a:t>PBL Depth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2ECB7566-3457-824B-9B1E-B651DB38F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PBL Tool: The Boundary Layer Profiler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DA66E559-FD98-BF4B-A516-77494B8FBA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Essentially a vertical-scanning radar operating at 915 MHz (~ 33 cm).</a:t>
            </a:r>
          </a:p>
          <a:p>
            <a:pPr eaLnBrk="1" hangingPunct="1"/>
            <a:r>
              <a:rPr lang="en-US" altLang="en-US"/>
              <a:t>Scans in clear-air to a depth of nearly 3000 meters.</a:t>
            </a: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15FA7655-9388-2242-AFEF-6544511FC06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2400" y="1981200"/>
            <a:ext cx="4775200" cy="3581400"/>
          </a:xfrm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68B6ADB1-CA49-B649-B183-F8C58BB2B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An Example of PBL Depth on 11 July 2003 in Norman, OK</a:t>
            </a:r>
          </a:p>
        </p:txBody>
      </p:sp>
      <p:pic>
        <p:nvPicPr>
          <p:cNvPr id="29698" name="Picture 3">
            <a:extLst>
              <a:ext uri="{FF2B5EF4-FFF2-40B4-BE49-F238E27FC236}">
                <a16:creationId xmlns:a16="http://schemas.microsoft.com/office/drawing/2014/main" id="{7353D59C-7BA7-9942-807F-90DE04D359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5163" y="1235075"/>
            <a:ext cx="5781675" cy="4335463"/>
          </a:xfrm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97FA235E-A74D-B942-A098-FD0E1A6DF0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An Example of PBL Depth on 18 July 2003 in Norman, OK</a:t>
            </a:r>
          </a:p>
        </p:txBody>
      </p:sp>
      <p:pic>
        <p:nvPicPr>
          <p:cNvPr id="31746" name="Picture 3">
            <a:extLst>
              <a:ext uri="{FF2B5EF4-FFF2-40B4-BE49-F238E27FC236}">
                <a16:creationId xmlns:a16="http://schemas.microsoft.com/office/drawing/2014/main" id="{54E0154F-0C26-B14A-B223-9B0F2A0D9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5163" y="1235075"/>
            <a:ext cx="5781675" cy="4335463"/>
          </a:xfrm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Hrodlogy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rodlogy 2" id="{1023113E-AE86-9B45-B23A-4204C7BFC71F}" vid="{1F32B4D4-4FB6-2644-B982-21609A969D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Hrodlogy 2</Template>
  <TotalTime>19443</TotalTime>
  <Words>582</Words>
  <Application>Microsoft Macintosh PowerPoint</Application>
  <PresentationFormat>Widescreen</PresentationFormat>
  <Paragraphs>92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ＭＳ Ｐゴシック</vt:lpstr>
      <vt:lpstr>Calibri</vt:lpstr>
      <vt:lpstr>Roboto Mono Medium</vt:lpstr>
      <vt:lpstr>Roboto Mono</vt:lpstr>
      <vt:lpstr>Times New Roman</vt:lpstr>
      <vt:lpstr>Times</vt:lpstr>
      <vt:lpstr>Hrodlogy 2</vt:lpstr>
      <vt:lpstr>Soil Moisture - Examples</vt:lpstr>
      <vt:lpstr>Let’s Examine Some Examples</vt:lpstr>
      <vt:lpstr>Basara and Crawford (2002)</vt:lpstr>
      <vt:lpstr>The Impact of Moist vs. Dry soils in PBL Development</vt:lpstr>
      <vt:lpstr>Basara and Crawford (2002)</vt:lpstr>
      <vt:lpstr>The Impact of Moist vs. Dry soils in PBL Development</vt:lpstr>
      <vt:lpstr>A PBL Tool: The Boundary Layer Profiler</vt:lpstr>
      <vt:lpstr>An Example of PBL Depth on 11 July 2003 in Norman, OK</vt:lpstr>
      <vt:lpstr>An Example of PBL Depth on 18 July 2003 in Norman, OK</vt:lpstr>
      <vt:lpstr>An Example of PBL Depth on 27 July 2003 in Norman, OK</vt:lpstr>
      <vt:lpstr>The Surface Heat Fluxes During the July 2003 Period</vt:lpstr>
      <vt:lpstr>Impacts on Typically Measured or Calculated Quantities</vt:lpstr>
      <vt:lpstr>The Impact of Moist vs. Dry soils in PBL Development</vt:lpstr>
      <vt:lpstr>PowerPoint Presentation</vt:lpstr>
      <vt:lpstr>Land-Breeze Circulations*</vt:lpstr>
      <vt:lpstr>Land-Breeze Circulations*</vt:lpstr>
      <vt:lpstr>How soil moisture impacts not only the PBL, but also precipitation recycling.  Pal and Eltahir (2001)</vt:lpstr>
      <vt:lpstr>Clouds, Rain, and Soil Moisture (Findell and Eltahir 2003).</vt:lpstr>
      <vt:lpstr>Soil Moisture’s Impact on the North American Monsoon (Small 2001).</vt:lpstr>
      <vt:lpstr>Lawrence and Slingo (2005) – Global Composite Values for Wet Versus Dry Soils</vt:lpstr>
      <vt:lpstr>Example: Land-Atmosphere Coupling</vt:lpstr>
      <vt:lpstr>PowerPoint Presentation</vt:lpstr>
      <vt:lpstr>Summary – Soil Moisture</vt:lpstr>
    </vt:vector>
  </TitlesOfParts>
  <Company>Oklahoma Climatological Survey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Update on the Oklahoma Mesonet</dc:title>
  <dc:creator>Chris Fiebrich</dc:creator>
  <cp:lastModifiedBy>Clark, Sarah J.</cp:lastModifiedBy>
  <cp:revision>253</cp:revision>
  <cp:lastPrinted>2008-02-15T15:58:03Z</cp:lastPrinted>
  <dcterms:created xsi:type="dcterms:W3CDTF">2010-06-03T12:42:18Z</dcterms:created>
  <dcterms:modified xsi:type="dcterms:W3CDTF">2018-08-07T19:01:39Z</dcterms:modified>
</cp:coreProperties>
</file>